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handoutMasterIdLst>
    <p:handoutMasterId r:id="rId29"/>
  </p:handoutMasterIdLst>
  <p:sldIdLst>
    <p:sldId id="257" r:id="rId5"/>
    <p:sldId id="389" r:id="rId6"/>
    <p:sldId id="384" r:id="rId7"/>
    <p:sldId id="403" r:id="rId8"/>
    <p:sldId id="397" r:id="rId9"/>
    <p:sldId id="398" r:id="rId10"/>
    <p:sldId id="399" r:id="rId11"/>
    <p:sldId id="400" r:id="rId12"/>
    <p:sldId id="401" r:id="rId13"/>
    <p:sldId id="402" r:id="rId14"/>
    <p:sldId id="407" r:id="rId15"/>
    <p:sldId id="404" r:id="rId16"/>
    <p:sldId id="405" r:id="rId17"/>
    <p:sldId id="406" r:id="rId18"/>
    <p:sldId id="317" r:id="rId19"/>
    <p:sldId id="392" r:id="rId20"/>
    <p:sldId id="393" r:id="rId21"/>
    <p:sldId id="394" r:id="rId22"/>
    <p:sldId id="395" r:id="rId23"/>
    <p:sldId id="396" r:id="rId24"/>
    <p:sldId id="281" r:id="rId25"/>
    <p:sldId id="321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37" autoAdjust="0"/>
    <p:restoredTop sz="93725" autoAdjust="0"/>
  </p:normalViewPr>
  <p:slideViewPr>
    <p:cSldViewPr snapToGrid="0">
      <p:cViewPr varScale="1">
        <p:scale>
          <a:sx n="74" d="100"/>
          <a:sy n="74" d="100"/>
        </p:scale>
        <p:origin x="200" y="1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akpalakshay-zomatostreamlit-zomatomain-boe7ic.streamlit.app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datasets/himanshupoddar/zomato-bangalore-restaurants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Restaurant Predictor 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Aria Askaryar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&amp;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Akshay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Sakpal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5E11C8-F8A2-C4CB-3EEB-1B19BDE8C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9" b="785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D2808-ACBB-877A-78FC-CBD90446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329CD-5705-4128-8D09-A6047A91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93B42-D9FA-8DFA-0E83-B8EE3BD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2BF3D-637C-6404-3FD5-F3786906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325" y="549275"/>
            <a:ext cx="6373812" cy="377742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/>
              <a:t>Training Data and Testing 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ACDFF-1C46-8BC9-9357-9083B461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37B9C-F31F-236D-D510-CF2A1963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4142-590B-84B4-A00E-973D7697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65C6AB-00EE-F8E9-50E4-9E117651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DBEF1-23CE-C890-E142-F72673EF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5C72-34F9-47A0-B9FB-EFE74B68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85FB0-4CFB-BEB4-A6D6-7AFB30BB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680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80FC0-62FB-7568-D441-4FE3B115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04" y="0"/>
            <a:ext cx="6572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45AA2-B80C-D0F3-2696-35061C71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2C101-91DA-0CDF-8697-F63C5E5D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7DA05-AF9C-3DEF-CB75-13EAF828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C8107-C4FD-7F1C-11CB-0181FBA5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62"/>
            <a:ext cx="10258426" cy="687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9580E-BA11-1C6F-CD25-EEBEB7FE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99" y="-17562"/>
            <a:ext cx="777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CCCCF-0CBA-2BD3-3DAF-F3035692D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9" b="540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F4AA1-1B8E-0743-14D4-D6660115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7C0E0-38DF-962A-9FC9-B334E5AA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875C9-2C66-A81E-2B6C-7CB08392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Subtitle</a:t>
            </a:r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C1F8F75-E6B5-810C-45F6-5019B6A79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090199-DF65-F62A-D3AC-91B9E67860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00" b="50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20E25-7453-E526-43BE-CD789F64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A3352-8747-F449-C0F9-D7C1FBF7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86A98-9663-47D1-EA13-A5192008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C28894-2D3A-DF64-0115-E4CE2FA09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168134D-86D8-D6B2-9635-64F0A0E47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000" b="50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E6979B-DB1A-BD4A-8EC4-5C084C4E4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3" b="553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2B7F1-086D-91F2-FD36-FA353FAF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AC540-CEDB-C421-8A08-78A651C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5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4BA77-851A-7E9A-BFAA-A8720219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7A4E6-AE18-9E27-C12C-E2CC764A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3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98FAF-52A5-B925-5ACB-1BE7E7416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B5CDF-2162-0888-1B1C-913EA11D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4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Topic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Descriptive and Predictive Data Analysis of Open Source Restaurant Data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The primary aim is to utilize machine learning algorithms to extract valuable insights from data and forecast the likelihood of a new restaurant's success.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9AF07AC-5784-0E78-A4B5-1AC3D34D7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37B2-097E-CEBC-1FFD-920974F1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71CA-FD3A-326B-85E4-C30E6D2A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2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A969BA-49E1-701A-2616-A6D665D72D42}"/>
              </a:ext>
            </a:extLst>
          </p:cNvPr>
          <p:cNvSpPr txBox="1"/>
          <p:nvPr/>
        </p:nvSpPr>
        <p:spPr>
          <a:xfrm>
            <a:off x="1043608" y="1864946"/>
            <a:ext cx="733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https://sakpalakshay-zomatostreamlit-zomatomain-boe7ic.streamlit.app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Our ML model is making predictions of how likely a restraint will be successful based on geographical location and cuisine type.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12" name="Oval 411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3" name="Oval 411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Thank You</a:t>
            </a:r>
          </a:p>
        </p:txBody>
      </p:sp>
      <p:pic>
        <p:nvPicPr>
          <p:cNvPr id="4098" name="Picture 2" descr="200 Best Questions To Ask To Get To Know Someone">
            <a:extLst>
              <a:ext uri="{FF2B5EF4-FFF2-40B4-BE49-F238E27FC236}">
                <a16:creationId xmlns:a16="http://schemas.microsoft.com/office/drawing/2014/main" id="{FCDDF546-DDA7-E649-D1D0-C4278F89D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r="2" b="13314"/>
          <a:stretch/>
        </p:blipFill>
        <p:spPr bwMode="auto">
          <a:xfrm>
            <a:off x="6557148" y="2283505"/>
            <a:ext cx="5634852" cy="228724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5" r="-1" b="17378"/>
          <a:stretch/>
        </p:blipFill>
        <p:spPr>
          <a:xfrm>
            <a:off x="6557148" y="10"/>
            <a:ext cx="5634852" cy="228723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" r="-1" b="26284"/>
          <a:stretch/>
        </p:blipFill>
        <p:spPr>
          <a:xfrm>
            <a:off x="6557148" y="4570753"/>
            <a:ext cx="5634852" cy="228724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</p:spPr>
      </p:pic>
      <p:sp>
        <p:nvSpPr>
          <p:cNvPr id="4117" name="Rectangle 4116">
            <a:extLst>
              <a:ext uri="{FF2B5EF4-FFF2-40B4-BE49-F238E27FC236}">
                <a16:creationId xmlns:a16="http://schemas.microsoft.com/office/drawing/2014/main" id="{F06F25AB-C6A7-4ED5-B2EC-1B9226D8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69733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7200" dirty="0"/>
              <a:t>Any 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967271" y="0"/>
            <a:ext cx="3065896" cy="3791063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7906" y="4013813"/>
            <a:ext cx="9887518" cy="2478808"/>
          </a:xfrm>
          <a:noFill/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Python (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Pyspark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Pandas,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Numpy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matplot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Streamlit</a:t>
            </a:r>
            <a:endParaRPr lang="en-US" sz="1800" b="0" i="0" u="none" strike="noStrike" dirty="0">
              <a:solidFill>
                <a:srgbClr val="FFFFFF"/>
              </a:solidFill>
              <a:effectLst/>
              <a:latin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Machine Learning scikit-learn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Zomato dataset: </a:t>
            </a:r>
            <a:r>
              <a:rPr lang="en-US" sz="1800" b="0" i="0" u="sng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  <a:hlinkClick r:id="rId6"/>
              </a:rPr>
              <a:t>https://www.kaggle.com/datasets/himanshupoddar/zomato-bangalore-restaurants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Algorithms Linear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B31DA-2D32-BB33-D84A-82AEAA74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08" y="0"/>
            <a:ext cx="3093396" cy="37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293F26-A29A-6041-14C3-1070BE7C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7" y="669975"/>
            <a:ext cx="2849487" cy="19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C8C56-6E85-AE45-33F3-496104A7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9763" cy="37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650E02-5FFA-B7FA-9F63-3272301C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39" y="2017532"/>
            <a:ext cx="3857885" cy="155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242BB-A536-103D-986C-2620FFEC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Hadoop and Databricks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EEE1-4488-6F7B-A6B2-CE742415F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Using Databricks file system built on top of Hadoop, Databricks which does the data portioning for us</a:t>
            </a:r>
          </a:p>
          <a:p>
            <a:pPr marL="0" indent="0">
              <a:buNone/>
            </a:pPr>
            <a:r>
              <a:rPr lang="en-US" sz="1600" dirty="0"/>
              <a:t>Provides cluster for running which uses Apache spark and Scala</a:t>
            </a:r>
          </a:p>
          <a:p>
            <a:pPr marL="0" indent="0">
              <a:buNone/>
            </a:pPr>
            <a:r>
              <a:rPr lang="en-US" sz="1600" dirty="0"/>
              <a:t>Nearest zone for clusters works similarly  to AWS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5ACBFF7-D8AF-E297-92AD-A954CF7B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690397"/>
            <a:ext cx="7090237" cy="547720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C2B1-802F-BB0B-7C2F-99BFE6FF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29E6-CBAA-245B-AA0B-48ED90C5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BC2AD-0183-AE41-E15A-FEFF23AF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AutoShape 4" descr="Batch scoring of Spark models on Azure Databricks - Azure Reference  Architectures | Microsoft Learn">
            <a:extLst>
              <a:ext uri="{FF2B5EF4-FFF2-40B4-BE49-F238E27FC236}">
                <a16:creationId xmlns:a16="http://schemas.microsoft.com/office/drawing/2014/main" id="{6F7EA700-7D94-881F-B220-C2E4F3ABCA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7F4D1-703F-3EB2-BB98-C7ED23AEC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0439"/>
            <a:ext cx="4192585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Geolocations &amp;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DB204-18BA-12AE-84E0-E7E99598E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 marL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Utilizing a API to give exact geo location </a:t>
            </a:r>
          </a:p>
          <a:p>
            <a:pPr marL="0">
              <a:lnSpc>
                <a:spcPct val="1000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dirty="0" err="1"/>
              <a:t>Nominatim</a:t>
            </a:r>
            <a:endParaRPr lang="en-US" dirty="0"/>
          </a:p>
          <a:p>
            <a:pPr marL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42DF003A-41C6-F22E-E92A-2B272E74A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59" r="16059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A0AB4-DD21-FAF5-174B-1CCC0128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5974A-0F5E-70AF-F55D-6F70A671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6C52-92C3-3564-E739-BF377DFC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21D74-C95F-B083-AB3E-09AFD1F8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0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63ADDB0-4AF9-1793-3878-B29427E2C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13C61-CE5C-1E00-6FCA-27BC7107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E7610-B735-2BD7-B50F-FC53ADE0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E90E3-A25D-04B4-1BD2-DF250CA9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table&#10;&#10;Description automatically generated">
            <a:extLst>
              <a:ext uri="{FF2B5EF4-FFF2-40B4-BE49-F238E27FC236}">
                <a16:creationId xmlns:a16="http://schemas.microsoft.com/office/drawing/2014/main" id="{0DF753C2-C49E-9EC5-0792-C4CE1B54B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86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354AC-202B-2B1F-A72E-984A272C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8E90E-4B10-0371-10BC-278A5419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0391-ADB6-8216-534B-14147426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2A012-B3BF-529A-312F-3C24D565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AD490-37CF-2DE4-9CC4-07EEBE3B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E0F9-B616-3951-1439-01D42780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8B863-021D-3800-14AF-7C7B8FC3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6" y="23648"/>
            <a:ext cx="607497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701C6-BC21-5004-5D8B-99E7AE0C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48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43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{C642F416-5DEB-4FD1-A9EF-2620A3CE0D86}tf33713516_win32</Template>
  <TotalTime>61</TotalTime>
  <Words>306</Words>
  <Application>Microsoft Macintosh PowerPoint</Application>
  <PresentationFormat>Widescreen</PresentationFormat>
  <Paragraphs>78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Gill Sans MT</vt:lpstr>
      <vt:lpstr>Lato</vt:lpstr>
      <vt:lpstr>Times New Roman</vt:lpstr>
      <vt:lpstr>Walbaum Display</vt:lpstr>
      <vt:lpstr>3DFloatVTI</vt:lpstr>
      <vt:lpstr>Restaurant Predictor  </vt:lpstr>
      <vt:lpstr>Topic and Summary</vt:lpstr>
      <vt:lpstr>Tools</vt:lpstr>
      <vt:lpstr>Hadoop and Databricks</vt:lpstr>
      <vt:lpstr>Geolocations &amp; 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Data and Testing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Predictor</dc:title>
  <dc:creator>aria</dc:creator>
  <cp:lastModifiedBy>Askaryar, Aria</cp:lastModifiedBy>
  <cp:revision>2</cp:revision>
  <dcterms:created xsi:type="dcterms:W3CDTF">2023-05-03T05:28:52Z</dcterms:created>
  <dcterms:modified xsi:type="dcterms:W3CDTF">2023-05-04T01:21:40Z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